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89" r:id="rId3"/>
    <p:sldId id="324" r:id="rId4"/>
    <p:sldId id="333" r:id="rId5"/>
    <p:sldId id="332" r:id="rId6"/>
    <p:sldId id="325" r:id="rId7"/>
    <p:sldId id="330" r:id="rId8"/>
    <p:sldId id="327" r:id="rId9"/>
    <p:sldId id="288" r:id="rId10"/>
    <p:sldId id="298"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22" autoAdjust="0"/>
  </p:normalViewPr>
  <p:slideViewPr>
    <p:cSldViewPr snapToGrid="0">
      <p:cViewPr varScale="1">
        <p:scale>
          <a:sx n="98" d="100"/>
          <a:sy n="98" d="100"/>
        </p:scale>
        <p:origin x="10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6/1/2026</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6/1/2026</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6/1/2026</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6/1/2026</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oustontx.gov/council/h/disasterprep/METRO-Hurricane-Preparedness.pdf"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nhc.noaa.gov/" TargetMode="External"/><Relationship Id="rId4" Type="http://schemas.openxmlformats.org/officeDocument/2006/relationships/hyperlink" Target="https://www.houstonoem.org/preparedness-are-you-read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JUNE  2026</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3898183"/>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Summer is just around the corner. Today is the start of hurricane season.  In this newsletter you will find some tips to help you prepare.</a:t>
            </a: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Hurricane season is here.  Stock up on your supplies.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Please be cautious while driving through our neighborhoods, as the children will be enjoying more outdoor activities.</a:t>
            </a: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JUNE</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2026</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1921682407"/>
              </p:ext>
            </p:extLst>
          </p:nvPr>
        </p:nvGraphicFramePr>
        <p:xfrm>
          <a:off x="276943" y="737664"/>
          <a:ext cx="7225293" cy="2738461"/>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768673">
                  <a:extLst>
                    <a:ext uri="{9D8B030D-6E8A-4147-A177-3AD203B41FA5}">
                      <a16:colId xmlns:a16="http://schemas.microsoft.com/office/drawing/2014/main" val="1397268744"/>
                    </a:ext>
                  </a:extLst>
                </a:gridCol>
                <a:gridCol w="1539248">
                  <a:extLst>
                    <a:ext uri="{9D8B030D-6E8A-4147-A177-3AD203B41FA5}">
                      <a16:colId xmlns:a16="http://schemas.microsoft.com/office/drawing/2014/main" val="1552433659"/>
                    </a:ext>
                  </a:extLst>
                </a:gridCol>
                <a:gridCol w="3917372">
                  <a:extLst>
                    <a:ext uri="{9D8B030D-6E8A-4147-A177-3AD203B41FA5}">
                      <a16:colId xmlns:a16="http://schemas.microsoft.com/office/drawing/2014/main" val="1207219125"/>
                    </a:ext>
                  </a:extLst>
                </a:gridCol>
              </a:tblGrid>
              <a:tr h="586813">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37912">
                <a:tc>
                  <a:txBody>
                    <a:bodyPr/>
                    <a:lstStyle/>
                    <a:p>
                      <a:pPr algn="l"/>
                      <a:r>
                        <a:rPr lang="en-US" sz="1500" dirty="0">
                          <a:solidFill>
                            <a:srgbClr val="0D0DB3"/>
                          </a:solidFill>
                        </a:rPr>
                        <a:t>06-01-2026</a:t>
                      </a:r>
                    </a:p>
                  </a:txBody>
                  <a:tcPr/>
                </a:tc>
                <a:tc>
                  <a:txBody>
                    <a:bodyPr/>
                    <a:lstStyle/>
                    <a:p>
                      <a:pPr algn="ctr"/>
                      <a:r>
                        <a:rPr lang="en-US" sz="1600" dirty="0">
                          <a:solidFill>
                            <a:srgbClr val="0D0DB3"/>
                          </a:solidFill>
                        </a:rPr>
                        <a:t>MONDAY</a:t>
                      </a:r>
                    </a:p>
                  </a:txBody>
                  <a:tcPr/>
                </a:tc>
                <a:tc>
                  <a:txBody>
                    <a:bodyPr/>
                    <a:lstStyle/>
                    <a:p>
                      <a:pPr algn="l"/>
                      <a:r>
                        <a:rPr lang="en-US" sz="1600" b="1" dirty="0">
                          <a:solidFill>
                            <a:srgbClr val="0D0DB3"/>
                          </a:solidFill>
                        </a:rPr>
                        <a:t>START OF HURRICANE SEASON</a:t>
                      </a:r>
                    </a:p>
                  </a:txBody>
                  <a:tcPr/>
                </a:tc>
                <a:extLst>
                  <a:ext uri="{0D108BD9-81ED-4DB2-BD59-A6C34878D82A}">
                    <a16:rowId xmlns:a16="http://schemas.microsoft.com/office/drawing/2014/main" val="3613032756"/>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06-14-2026</a:t>
                      </a:r>
                    </a:p>
                  </a:txBody>
                  <a:tcPr/>
                </a:tc>
                <a:tc>
                  <a:txBody>
                    <a:bodyPr/>
                    <a:lstStyle/>
                    <a:p>
                      <a:pPr algn="ctr"/>
                      <a:r>
                        <a:rPr lang="en-US" sz="1600" dirty="0">
                          <a:solidFill>
                            <a:srgbClr val="0D0DB3"/>
                          </a:solidFill>
                        </a:rPr>
                        <a:t>SUNDAY</a:t>
                      </a:r>
                    </a:p>
                  </a:txBody>
                  <a:tcPr/>
                </a:tc>
                <a:tc>
                  <a:txBody>
                    <a:bodyPr/>
                    <a:lstStyle/>
                    <a:p>
                      <a:pPr algn="l"/>
                      <a:r>
                        <a:rPr lang="en-US" sz="1600" b="1" dirty="0">
                          <a:solidFill>
                            <a:srgbClr val="0D0DB3"/>
                          </a:solidFill>
                        </a:rPr>
                        <a:t>FLAG DAY</a:t>
                      </a:r>
                    </a:p>
                  </a:txBody>
                  <a:tcPr/>
                </a:tc>
                <a:extLst>
                  <a:ext uri="{0D108BD9-81ED-4DB2-BD59-A6C34878D82A}">
                    <a16:rowId xmlns:a16="http://schemas.microsoft.com/office/drawing/2014/main" val="3524046459"/>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06-21-2026</a:t>
                      </a:r>
                    </a:p>
                  </a:txBody>
                  <a:tcPr/>
                </a:tc>
                <a:tc>
                  <a:txBody>
                    <a:bodyPr/>
                    <a:lstStyle/>
                    <a:p>
                      <a:pPr algn="ctr"/>
                      <a:r>
                        <a:rPr lang="en-US" sz="1600" dirty="0">
                          <a:solidFill>
                            <a:srgbClr val="0D0DB3"/>
                          </a:solidFill>
                        </a:rPr>
                        <a:t>SUNDAY</a:t>
                      </a:r>
                    </a:p>
                  </a:txBody>
                  <a:tcPr/>
                </a:tc>
                <a:tc>
                  <a:txBody>
                    <a:bodyPr/>
                    <a:lstStyle/>
                    <a:p>
                      <a:pPr algn="l"/>
                      <a:r>
                        <a:rPr lang="en-US" sz="1600" b="1" dirty="0">
                          <a:solidFill>
                            <a:srgbClr val="0D0DB3"/>
                          </a:solidFill>
                        </a:rPr>
                        <a:t>FATHER’S DAY</a:t>
                      </a:r>
                    </a:p>
                  </a:txBody>
                  <a:tcPr/>
                </a:tc>
                <a:extLst>
                  <a:ext uri="{0D108BD9-81ED-4DB2-BD59-A6C34878D82A}">
                    <a16:rowId xmlns:a16="http://schemas.microsoft.com/office/drawing/2014/main" val="29248504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06-21-2026</a:t>
                      </a:r>
                    </a:p>
                  </a:txBody>
                  <a:tcPr/>
                </a:tc>
                <a:tc>
                  <a:txBody>
                    <a:bodyPr/>
                    <a:lstStyle/>
                    <a:p>
                      <a:pPr algn="ctr"/>
                      <a:r>
                        <a:rPr lang="en-US" sz="1600" dirty="0">
                          <a:solidFill>
                            <a:srgbClr val="0D0DB3"/>
                          </a:solidFill>
                        </a:rPr>
                        <a:t>SUNDAY</a:t>
                      </a:r>
                    </a:p>
                  </a:txBody>
                  <a:tcPr/>
                </a:tc>
                <a:tc>
                  <a:txBody>
                    <a:bodyPr/>
                    <a:lstStyle/>
                    <a:p>
                      <a:pPr algn="l"/>
                      <a:r>
                        <a:rPr lang="en-US" sz="1600" b="1" dirty="0">
                          <a:solidFill>
                            <a:srgbClr val="0D0DB3"/>
                          </a:solidFill>
                        </a:rPr>
                        <a:t>FIRST DAY OF SUMMER</a:t>
                      </a:r>
                    </a:p>
                  </a:txBody>
                  <a:tcPr/>
                </a:tc>
                <a:extLst>
                  <a:ext uri="{0D108BD9-81ED-4DB2-BD59-A6C34878D82A}">
                    <a16:rowId xmlns:a16="http://schemas.microsoft.com/office/drawing/2014/main" val="963375601"/>
                  </a:ext>
                </a:extLst>
              </a:tr>
            </a:tbl>
          </a:graphicData>
        </a:graphic>
      </p:graphicFrame>
      <p:pic>
        <p:nvPicPr>
          <p:cNvPr id="7" name="Picture 6" descr="Logo">
            <a:extLst>
              <a:ext uri="{FF2B5EF4-FFF2-40B4-BE49-F238E27FC236}">
                <a16:creationId xmlns:a16="http://schemas.microsoft.com/office/drawing/2014/main" id="{2FF7A916-35DD-DD12-BE44-5EE89EDB2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30" y="3751462"/>
            <a:ext cx="2716157" cy="2511164"/>
          </a:xfrm>
          <a:prstGeom prst="rect">
            <a:avLst/>
          </a:prstGeom>
        </p:spPr>
      </p:pic>
      <p:pic>
        <p:nvPicPr>
          <p:cNvPr id="11" name="Picture 10">
            <a:extLst>
              <a:ext uri="{FF2B5EF4-FFF2-40B4-BE49-F238E27FC236}">
                <a16:creationId xmlns:a16="http://schemas.microsoft.com/office/drawing/2014/main" id="{801142EB-6355-727B-F5E8-F31C906B0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483" y="3838411"/>
            <a:ext cx="3339598" cy="2536948"/>
          </a:xfrm>
          <a:prstGeom prst="rect">
            <a:avLst/>
          </a:prstGeom>
        </p:spPr>
      </p:pic>
      <p:pic>
        <p:nvPicPr>
          <p:cNvPr id="15" name="Picture 14">
            <a:extLst>
              <a:ext uri="{FF2B5EF4-FFF2-40B4-BE49-F238E27FC236}">
                <a16:creationId xmlns:a16="http://schemas.microsoft.com/office/drawing/2014/main" id="{D115E21B-32E1-3BF9-B778-2CEBE6782F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207" y="3075865"/>
            <a:ext cx="3709674" cy="2511164"/>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CF47248E-D202-20E9-ED45-9DEBEF1B518F}"/>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4AF66B87-F2D6-1422-3BEC-CC4FB76E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5786DB8F-2068-35AE-5CE1-080EF00AA810}"/>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28083794-B463-2D73-8509-15B69DDF4775}"/>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9E0FD67B-D7D4-518F-59D1-E796D6E73673}"/>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4" name="Picture 3">
            <a:extLst>
              <a:ext uri="{FF2B5EF4-FFF2-40B4-BE49-F238E27FC236}">
                <a16:creationId xmlns:a16="http://schemas.microsoft.com/office/drawing/2014/main" id="{C27333B9-0FA9-6D2F-8500-03FB5FC37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45" y="503889"/>
            <a:ext cx="5156791" cy="5694891"/>
          </a:xfrm>
          <a:prstGeom prst="rect">
            <a:avLst/>
          </a:prstGeom>
        </p:spPr>
      </p:pic>
    </p:spTree>
    <p:extLst>
      <p:ext uri="{BB962C8B-B14F-4D97-AF65-F5344CB8AC3E}">
        <p14:creationId xmlns:p14="http://schemas.microsoft.com/office/powerpoint/2010/main" val="6931331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sp>
        <p:nvSpPr>
          <p:cNvPr id="3" name="TextBox 2">
            <a:extLst>
              <a:ext uri="{FF2B5EF4-FFF2-40B4-BE49-F238E27FC236}">
                <a16:creationId xmlns:a16="http://schemas.microsoft.com/office/drawing/2014/main" id="{53BA62D3-3F8F-94BB-12B8-0D38D6B897D5}"/>
              </a:ext>
            </a:extLst>
          </p:cNvPr>
          <p:cNvSpPr txBox="1"/>
          <p:nvPr/>
        </p:nvSpPr>
        <p:spPr>
          <a:xfrm>
            <a:off x="658026" y="358464"/>
            <a:ext cx="77339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Safety Tips from Your Police Department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Preventing Armed Robbery</a:t>
            </a:r>
            <a:endParaRPr kumimoji="0" lang="en-US" sz="2400" b="0" i="0" u="none" strike="noStrike" kern="1200" cap="none" spc="0" normalizeH="0" baseline="0" noProof="0" dirty="0">
              <a:ln>
                <a:noFill/>
              </a:ln>
              <a:solidFill>
                <a:srgbClr val="0D0DB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681BFC-6D45-D1E7-25CA-260D48067D7A}"/>
              </a:ext>
            </a:extLst>
          </p:cNvPr>
          <p:cNvSpPr txBox="1"/>
          <p:nvPr/>
        </p:nvSpPr>
        <p:spPr>
          <a:xfrm>
            <a:off x="328143" y="1759107"/>
            <a:ext cx="8319102" cy="482247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While we work hard to keep our community safe, you can take steps to reduce the risk of becoming a target for armed robbery. </a:t>
            </a:r>
            <a:b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Whether you're a business owner, employee, or resident, these proactive tips can help:</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For Businesses: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Keep the Premises Well-Lit - Bright lighting around entrances, exits, and parking lots discourages criminal activity.</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Limit Cash on Hand - Make frequent bank deposits and use a drop safe to reduce accessible cash.</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Use Surveillance Cameras - Visible, working security cameras can deter criminals and help identify them if a crime occurs.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For Individuals: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Be Aware of Your Surroundings - Avoid distractions like phones when walking alone, especially at night.</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Park in Well-Lit Areas - And always lock your car and keep windows rolled up.</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Trust Your Instincts - If something feels off, it probably is. Leave the area and call the police if needed.</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4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Detective Clay Spriggs</a:t>
            </a:r>
            <a:endParaRPr kumimoji="0" lang="en-US" sz="14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4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54745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2" name="TextBox 1"/>
          <p:cNvSpPr txBox="1"/>
          <p:nvPr/>
        </p:nvSpPr>
        <p:spPr>
          <a:xfrm>
            <a:off x="592282" y="488373"/>
            <a:ext cx="7335982" cy="1046440"/>
          </a:xfrm>
          <a:prstGeom prst="rect">
            <a:avLst/>
          </a:prstGeom>
          <a:noFill/>
        </p:spPr>
        <p:txBody>
          <a:bodyPr wrap="square" rtlCol="0">
            <a:spAutoFit/>
          </a:bodyPr>
          <a:lstStyle/>
          <a:p>
            <a:r>
              <a:rPr lang="en-US" sz="4400" b="1" dirty="0">
                <a:solidFill>
                  <a:srgbClr val="0D0DB3"/>
                </a:solidFill>
                <a:latin typeface="Agency FB" panose="020B0503020202020204" pitchFamily="34" charset="0"/>
              </a:rPr>
              <a:t>HURRICANE PREPAREDNESS:</a:t>
            </a:r>
          </a:p>
          <a:p>
            <a:endParaRPr lang="en-US" dirty="0"/>
          </a:p>
        </p:txBody>
      </p:sp>
      <p:sp>
        <p:nvSpPr>
          <p:cNvPr id="3" name="TextBox 2"/>
          <p:cNvSpPr txBox="1"/>
          <p:nvPr/>
        </p:nvSpPr>
        <p:spPr>
          <a:xfrm>
            <a:off x="758536" y="1693718"/>
            <a:ext cx="7065819" cy="4031873"/>
          </a:xfrm>
          <a:prstGeom prst="rect">
            <a:avLst/>
          </a:prstGeom>
          <a:noFill/>
        </p:spPr>
        <p:txBody>
          <a:bodyPr wrap="square" rtlCol="0">
            <a:spAutoFit/>
          </a:bodyPr>
          <a:lstStyle/>
          <a:p>
            <a:pPr marR="0">
              <a:spcBef>
                <a:spcPts val="0"/>
              </a:spcBef>
              <a:spcAft>
                <a:spcPts val="0"/>
              </a:spcAft>
            </a:pPr>
            <a:r>
              <a:rPr lang="en-US" sz="1400" dirty="0">
                <a:solidFill>
                  <a:srgbClr val="0D0DB3"/>
                </a:solidFill>
                <a:latin typeface="Calibri" panose="020F0502020204030204" pitchFamily="34" charset="0"/>
              </a:rPr>
              <a:t>The hurricane season runs from</a:t>
            </a:r>
            <a:r>
              <a:rPr lang="en-US" sz="1400" b="1" dirty="0">
                <a:solidFill>
                  <a:srgbClr val="0D0DB3"/>
                </a:solidFill>
                <a:latin typeface="Calibri" panose="020F0502020204030204" pitchFamily="34" charset="0"/>
              </a:rPr>
              <a:t> June 1 to Nov. 30</a:t>
            </a:r>
            <a:r>
              <a:rPr lang="en-US" sz="1400" dirty="0">
                <a:solidFill>
                  <a:srgbClr val="0D0DB3"/>
                </a:solidFill>
                <a:latin typeface="Calibri" panose="020F0502020204030204" pitchFamily="34" charset="0"/>
              </a:rPr>
              <a:t>. </a:t>
            </a:r>
          </a:p>
          <a:p>
            <a:pPr marR="0">
              <a:spcBef>
                <a:spcPts val="0"/>
              </a:spcBef>
              <a:spcAft>
                <a:spcPts val="0"/>
              </a:spcAft>
            </a:pPr>
            <a:endParaRPr lang="en-US" sz="1400" dirty="0">
              <a:solidFill>
                <a:srgbClr val="0D0DB3"/>
              </a:solidFill>
              <a:latin typeface="Calibri" panose="020F0502020204030204" pitchFamily="34" charset="0"/>
            </a:endParaRPr>
          </a:p>
          <a:p>
            <a:pPr lvl="1"/>
            <a:r>
              <a:rPr lang="en-US" sz="1400" dirty="0">
                <a:solidFill>
                  <a:srgbClr val="0D0DB3"/>
                </a:solidFill>
                <a:latin typeface="Calibri" panose="020F0502020204030204" pitchFamily="34" charset="0"/>
              </a:rPr>
              <a:t>Hurricanes are dangerous and can cause major damage from storm surges, wind damage, rip currents, and flooding. They can happen along any U.S. coast or in any territory in the Atlantic or Pacific oceans. Storm surge historically is the leading cause of hurricane-related deaths in the United States. </a:t>
            </a:r>
          </a:p>
          <a:p>
            <a:pPr marR="0">
              <a:spcBef>
                <a:spcPts val="0"/>
              </a:spcBef>
              <a:spcAft>
                <a:spcPts val="0"/>
              </a:spcAft>
            </a:pPr>
            <a:endParaRPr lang="en-US" sz="1400" dirty="0">
              <a:solidFill>
                <a:srgbClr val="0D0DB3"/>
              </a:solidFill>
              <a:latin typeface="Calibri" panose="020F0502020204030204" pitchFamily="34" charset="0"/>
            </a:endParaRPr>
          </a:p>
          <a:p>
            <a:pPr marR="0">
              <a:spcBef>
                <a:spcPts val="0"/>
              </a:spcBef>
              <a:spcAft>
                <a:spcPts val="0"/>
              </a:spcAft>
            </a:pPr>
            <a:r>
              <a:rPr lang="en-US" sz="1400" dirty="0">
                <a:solidFill>
                  <a:srgbClr val="0D0DB3"/>
                </a:solidFill>
                <a:latin typeface="Calibri" panose="020F0502020204030204" pitchFamily="34" charset="0"/>
              </a:rPr>
              <a:t>Please use the following links from the City of Houston for the hurricane checklist and preparedness information.</a:t>
            </a:r>
          </a:p>
          <a:p>
            <a:endParaRPr lang="en-US" sz="1400" dirty="0">
              <a:solidFill>
                <a:srgbClr val="0D0DB3"/>
              </a:solidFill>
              <a:latin typeface="Calibri" panose="020F0502020204030204" pitchFamily="34" charset="0"/>
              <a:ea typeface="Calibri" panose="020F0502020204030204" pitchFamily="34" charset="0"/>
            </a:endParaRPr>
          </a:p>
          <a:p>
            <a:pPr lvl="1"/>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https://www.houstontx.gov/council/h/disasterprep/METRO-Hurricane-Preparedness.pdf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1"/>
            <a:br>
              <a:rPr lang="en-US" sz="1400" dirty="0">
                <a:solidFill>
                  <a:srgbClr val="1A0DAB"/>
                </a:solidFill>
                <a:hlinkClick r:id="rId3"/>
              </a:rPr>
            </a:b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https://www.houstonoem.org/preparedness-are-you-ready/</a:t>
            </a:r>
            <a:endPar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br>
              <a:rPr lang="en-US" sz="1400" dirty="0">
                <a:solidFill>
                  <a:srgbClr val="202124"/>
                </a:solidFill>
                <a:latin typeface="Roboto" panose="02000000000000000000" pitchFamily="2" charset="0"/>
              </a:rPr>
            </a:br>
            <a:r>
              <a:rPr lang="en-US" sz="1400" dirty="0">
                <a:solidFill>
                  <a:srgbClr val="0D0DB3"/>
                </a:solidFill>
                <a:latin typeface="Calibri" panose="020F0502020204030204" pitchFamily="34" charset="0"/>
                <a:ea typeface="Calibri" panose="020F0502020204030204" pitchFamily="34" charset="0"/>
              </a:rPr>
              <a:t>Please use the following link for hurricane tracking information.</a:t>
            </a:r>
          </a:p>
          <a:p>
            <a:endParaRPr lang="en-US" sz="1400" dirty="0">
              <a:latin typeface="Calibri" panose="020F0502020204030204" pitchFamily="34" charset="0"/>
              <a:ea typeface="Calibri" panose="020F0502020204030204" pitchFamily="34" charset="0"/>
            </a:endParaRPr>
          </a:p>
          <a:p>
            <a:pPr lvl="1"/>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https://www.nhc.noaa.gov/</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28609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a:extLst>
              <a:ext uri="{FF2B5EF4-FFF2-40B4-BE49-F238E27FC236}">
                <a16:creationId xmlns:a16="http://schemas.microsoft.com/office/drawing/2014/main" id="{937014FC-FF6D-4529-9E24-68D554F54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452" y="667378"/>
            <a:ext cx="5408590" cy="5645395"/>
          </a:xfrm>
          <a:prstGeom prst="rect">
            <a:avLst/>
          </a:prstGeom>
        </p:spPr>
      </p:pic>
    </p:spTree>
    <p:extLst>
      <p:ext uri="{BB962C8B-B14F-4D97-AF65-F5344CB8AC3E}">
        <p14:creationId xmlns:p14="http://schemas.microsoft.com/office/powerpoint/2010/main" val="18467765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28" y="1215735"/>
            <a:ext cx="6090796" cy="4426527"/>
          </a:xfrm>
          <a:prstGeom prst="rect">
            <a:avLst/>
          </a:prstGeom>
        </p:spPr>
      </p:pic>
      <p:sp>
        <p:nvSpPr>
          <p:cNvPr id="3" name="TextBox 2"/>
          <p:cNvSpPr txBox="1"/>
          <p:nvPr/>
        </p:nvSpPr>
        <p:spPr>
          <a:xfrm>
            <a:off x="841665" y="369329"/>
            <a:ext cx="26081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KEEP IN MIND:</a:t>
            </a: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59950" y="4068707"/>
            <a:ext cx="3374136" cy="2072640"/>
          </a:xfrm>
          <a:prstGeom prst="rect">
            <a:avLst/>
          </a:prstGeom>
        </p:spPr>
      </p:pic>
    </p:spTree>
    <p:extLst>
      <p:ext uri="{BB962C8B-B14F-4D97-AF65-F5344CB8AC3E}">
        <p14:creationId xmlns:p14="http://schemas.microsoft.com/office/powerpoint/2010/main" val="27761706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05-01-2026 THRU 05-31-2026</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a:extLst>
              <a:ext uri="{FF2B5EF4-FFF2-40B4-BE49-F238E27FC236}">
                <a16:creationId xmlns:a16="http://schemas.microsoft.com/office/drawing/2014/main" id="{8F47B012-4C00-BC30-502A-623BE95AA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661" y="1247563"/>
            <a:ext cx="3801046" cy="5124530"/>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19103</TotalTime>
  <Words>821</Words>
  <Application>Microsoft Office PowerPoint</Application>
  <PresentationFormat>Widescreen</PresentationFormat>
  <Paragraphs>116</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Agency FB</vt:lpstr>
      <vt:lpstr>Aptos</vt:lpstr>
      <vt:lpstr>Arial</vt:lpstr>
      <vt:lpstr>Bahnschrift SemiCondensed</vt:lpstr>
      <vt:lpstr>Britannic Bold</vt:lpstr>
      <vt:lpstr>Calibri</vt:lpstr>
      <vt:lpstr>Calibri Light</vt:lpstr>
      <vt:lpstr>Impact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188</cp:revision>
  <cp:lastPrinted>2022-08-01T09:19:45Z</cp:lastPrinted>
  <dcterms:created xsi:type="dcterms:W3CDTF">2022-04-29T05:53:13Z</dcterms:created>
  <dcterms:modified xsi:type="dcterms:W3CDTF">2026-06-01T13:44:08Z</dcterms:modified>
</cp:coreProperties>
</file>